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24" d="100"/>
          <a:sy n="24" d="100"/>
        </p:scale>
        <p:origin x="1014" y="18"/>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12/20/2017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89094" y="22514080"/>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0457681" y="27564626"/>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357415"/>
            <a:ext cx="19627757" cy="670041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2" y="11406160"/>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821626" y="4870318"/>
            <a:ext cx="18899390" cy="7689313"/>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4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50799" y="4975619"/>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8922" y="27904779"/>
            <a:ext cx="4124938" cy="41249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38922" y="22825120"/>
            <a:ext cx="4124938" cy="4124938"/>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40885" y="18647771"/>
            <a:ext cx="6213474" cy="3925260"/>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6088" y="18601096"/>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45101" y="27826158"/>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345101" y="22810072"/>
            <a:ext cx="6762135" cy="4208397"/>
          </a:xfrm>
          <a:prstGeom prst="rect">
            <a:avLst/>
          </a:prstGeom>
        </p:spPr>
      </p:pic>
      <p:sp>
        <p:nvSpPr>
          <p:cNvPr id="46" name="TextBox 45"/>
          <p:cNvSpPr txBox="1"/>
          <p:nvPr/>
        </p:nvSpPr>
        <p:spPr>
          <a:xfrm>
            <a:off x="1044718" y="22667502"/>
            <a:ext cx="5767290" cy="1938992"/>
          </a:xfrm>
          <a:prstGeom prst="rect">
            <a:avLst/>
          </a:prstGeom>
          <a:solidFill>
            <a:schemeClr val="bg1"/>
          </a:solidFill>
          <a:ln>
            <a:solidFill>
              <a:schemeClr val="bg1"/>
            </a:solidFill>
          </a:ln>
        </p:spPr>
        <p:txBody>
          <a:bodyPr wrap="square" rtlCol="0">
            <a:spAutoFit/>
          </a:bodyPr>
          <a:lstStyle/>
          <a:p>
            <a:r>
              <a:rPr lang="en-US" sz="2000" b="1" dirty="0"/>
              <a:t>Figure 1</a:t>
            </a:r>
            <a:r>
              <a:rPr lang="en-US" sz="2000" dirty="0"/>
              <a:t>. consists of loaded source data. A proper measurement can only be made with a baseline to the data.  The area of the spectrum is selected and marked in blue. These areas are noise, not including RFI or sources. A polynomial fit is calculated, giving an RMS for each fit. </a:t>
            </a:r>
          </a:p>
        </p:txBody>
      </p:sp>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626" y="18603941"/>
            <a:ext cx="6213474" cy="3927499"/>
          </a:xfrm>
          <a:prstGeom prst="rect">
            <a:avLst/>
          </a:prstGeom>
        </p:spPr>
      </p:pic>
      <p:sp>
        <p:nvSpPr>
          <p:cNvPr id="49" name="TextBox 48"/>
          <p:cNvSpPr txBox="1"/>
          <p:nvPr/>
        </p:nvSpPr>
        <p:spPr>
          <a:xfrm>
            <a:off x="7434104" y="22667502"/>
            <a:ext cx="5767289" cy="2246769"/>
          </a:xfrm>
          <a:prstGeom prst="rect">
            <a:avLst/>
          </a:prstGeom>
          <a:solidFill>
            <a:srgbClr val="FFFFFF"/>
          </a:solidFill>
        </p:spPr>
        <p:txBody>
          <a:bodyPr wrap="square" rtlCol="0">
            <a:spAutoFit/>
          </a:bodyPr>
          <a:lstStyle/>
          <a:p>
            <a:r>
              <a:rPr lang="en-US" sz="2000" b="1" dirty="0"/>
              <a:t>Figure 2. </a:t>
            </a:r>
            <a:r>
              <a:rPr lang="en-US" sz="2000" dirty="0"/>
              <a:t>displays the beginning steps of measuring a detection. There are two fit options: </a:t>
            </a:r>
            <a:r>
              <a:rPr lang="en-US" sz="2000" dirty="0" err="1"/>
              <a:t>gaussian</a:t>
            </a:r>
            <a:r>
              <a:rPr lang="en-US" sz="2000" dirty="0"/>
              <a:t> or 2-horned profile. A box is centered on a source and the box can vary in size if necessary. It is important to include the whole source as well as the baseline, but the box should be small enough to show the detailed of a source. </a:t>
            </a:r>
          </a:p>
        </p:txBody>
      </p:sp>
      <p:sp>
        <p:nvSpPr>
          <p:cNvPr id="52" name="TextBox 51"/>
          <p:cNvSpPr txBox="1"/>
          <p:nvPr/>
        </p:nvSpPr>
        <p:spPr>
          <a:xfrm>
            <a:off x="13919890" y="22687234"/>
            <a:ext cx="5770581" cy="1323439"/>
          </a:xfrm>
          <a:prstGeom prst="rect">
            <a:avLst/>
          </a:prstGeom>
          <a:solidFill>
            <a:srgbClr val="FFFFFF"/>
          </a:solidFill>
        </p:spPr>
        <p:txBody>
          <a:bodyPr wrap="square" rtlCol="0">
            <a:spAutoFit/>
          </a:bodyPr>
          <a:lstStyle/>
          <a:p>
            <a:r>
              <a:rPr lang="en-US" sz="2000" b="1" dirty="0"/>
              <a:t>Figure 3. </a:t>
            </a:r>
            <a:r>
              <a:rPr lang="en-US" sz="2000" dirty="0"/>
              <a:t>shows the final fit. Once the fit on both the right and left edge of emission are approved, the code prints the calculated parameters. The information recorded can be saved in </a:t>
            </a:r>
            <a:r>
              <a:rPr lang="en-US" sz="2000" dirty="0" err="1"/>
              <a:t>idl</a:t>
            </a:r>
            <a:r>
              <a:rPr lang="en-US" sz="2000" dirty="0"/>
              <a:t>.  </a:t>
            </a:r>
          </a:p>
        </p:txBody>
      </p:sp>
      <p:sp>
        <p:nvSpPr>
          <p:cNvPr id="31" name="Rectangle 30"/>
          <p:cNvSpPr/>
          <p:nvPr/>
        </p:nvSpPr>
        <p:spPr>
          <a:xfrm>
            <a:off x="499722" y="25275035"/>
            <a:ext cx="19575494" cy="70955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60880" y="25608804"/>
            <a:ext cx="7774259" cy="5182840"/>
          </a:xfrm>
          <a:prstGeom prst="rect">
            <a:avLst/>
          </a:prstGeom>
        </p:spPr>
      </p:pic>
      <p:pic>
        <p:nvPicPr>
          <p:cNvPr id="6" name="Picture 5" descr="HI_mass_dist.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3172" y="25608804"/>
            <a:ext cx="7774258" cy="5182838"/>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8" y="13179980"/>
            <a:ext cx="19627757" cy="492438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573555"/>
            <a:ext cx="18899391" cy="4031873"/>
          </a:xfrm>
          <a:prstGeom prst="rect">
            <a:avLst/>
          </a:prstGeom>
          <a:solidFill>
            <a:srgbClr val="FFFFFF"/>
          </a:solidFill>
        </p:spPr>
        <p:txBody>
          <a:bodyPr wrap="square" rtlCol="0">
            <a:spAutoFit/>
          </a:bodyPr>
          <a:lstStyle/>
          <a:p>
            <a:pPr marL="342900" indent="-342900">
              <a:buFont typeface="Arial"/>
              <a:buChar char="•"/>
            </a:pPr>
            <a:r>
              <a:rPr lang="en-US" sz="3200" dirty="0">
                <a:latin typeface="Times New Roman" panose="02020603050405020304" pitchFamily="18" charset="0"/>
                <a:cs typeface="Times New Roman" panose="02020603050405020304" pitchFamily="18" charset="0"/>
              </a:rPr>
              <a:t>The Arecibo Pisces-Perseus Supercluster Survey goal is to determine the rate at which galaxies are falling into the Pisces Perseus Supercluster</a:t>
            </a:r>
          </a:p>
          <a:p>
            <a:pPr marL="342900" indent="-342900">
              <a:buFont typeface="Arial"/>
              <a:buChar char="•"/>
            </a:pPr>
            <a:r>
              <a:rPr lang="en-US" sz="3200" dirty="0">
                <a:latin typeface="Times New Roman" panose="02020603050405020304" pitchFamily="18" charset="0"/>
                <a:cs typeface="Times New Roman" panose="02020603050405020304" pitchFamily="18" charset="0"/>
              </a:rPr>
              <a:t>Sources mainly acquired from the Arecibo observatory. Using the L-Band wide array, radio waves between 1.15 and 1.73 GHz can be detected</a:t>
            </a:r>
          </a:p>
          <a:p>
            <a:pPr marL="342900" indent="-342900">
              <a:buFont typeface="Arial"/>
              <a:buChar char="•"/>
            </a:pPr>
            <a:r>
              <a:rPr lang="en-US" sz="3200" dirty="0">
                <a:latin typeface="Times New Roman" panose="02020603050405020304" pitchFamily="18" charset="0"/>
                <a:cs typeface="Times New Roman" panose="02020603050405020304" pitchFamily="18" charset="0"/>
              </a:rPr>
              <a:t>Galaxy candidates are reduced in order to achieve this goal and recognize these galaxies as galaxies existing in the Supercluster</a:t>
            </a:r>
          </a:p>
          <a:p>
            <a:pPr marL="342900" indent="-342900">
              <a:buFont typeface="Arial"/>
              <a:buChar char="•"/>
            </a:pPr>
            <a:r>
              <a:rPr lang="en-US" sz="3200" dirty="0">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endParaRPr lang="en-US" sz="2400" dirty="0"/>
          </a:p>
        </p:txBody>
      </p:sp>
      <p:sp>
        <p:nvSpPr>
          <p:cNvPr id="17" name="TextBox 16">
            <a:extLst>
              <a:ext uri="{FF2B5EF4-FFF2-40B4-BE49-F238E27FC236}">
                <a16:creationId xmlns:a16="http://schemas.microsoft.com/office/drawing/2014/main" id="{185AE125-3418-4ED3-8EE6-15FF090C5C91}"/>
              </a:ext>
            </a:extLst>
          </p:cNvPr>
          <p:cNvSpPr txBox="1"/>
          <p:nvPr/>
        </p:nvSpPr>
        <p:spPr>
          <a:xfrm>
            <a:off x="20809496" y="18107923"/>
            <a:ext cx="16744252" cy="3231654"/>
          </a:xfrm>
          <a:prstGeom prst="rect">
            <a:avLst/>
          </a:prstGeom>
          <a:solidFill>
            <a:schemeClr val="bg1"/>
          </a:solidFill>
        </p:spPr>
        <p:txBody>
          <a:bodyPr wrap="square" rtlCol="0">
            <a:spAutoFit/>
          </a:bodyPr>
          <a:lstStyle/>
          <a:p>
            <a:r>
              <a:rPr lang="en-US" sz="3400" b="1" dirty="0">
                <a:latin typeface="Times New Roman" panose="02020603050405020304" pitchFamily="18" charset="0"/>
                <a:cs typeface="Times New Roman" panose="02020603050405020304" pitchFamily="18" charset="0"/>
              </a:rPr>
              <a:t>Figure Above</a:t>
            </a:r>
            <a:r>
              <a:rPr lang="en-US" sz="3400" dirty="0">
                <a:latin typeface="Times New Roman" panose="02020603050405020304" pitchFamily="18" charset="0"/>
                <a:cs typeface="Times New Roman" panose="02020603050405020304" pitchFamily="18" charset="0"/>
              </a:rPr>
              <a:t>: Graph includes galaxies known to be in the Pisces Perseus Supercluster and detections from the ALFALFA observatory. Detections from declination strip 35 are marked in red and the non-detections are marked in gray.  AGC data completely shown. </a:t>
            </a:r>
          </a:p>
          <a:p>
            <a:r>
              <a:rPr lang="en-US" sz="3400" b="1" dirty="0">
                <a:latin typeface="Times New Roman" panose="02020603050405020304" pitchFamily="18" charset="0"/>
                <a:cs typeface="Times New Roman" panose="02020603050405020304" pitchFamily="18" charset="0"/>
              </a:rPr>
              <a:t>Figure Below</a:t>
            </a:r>
            <a:r>
              <a:rPr lang="en-US" sz="3400" dirty="0">
                <a:latin typeface="Times New Roman" panose="02020603050405020304" pitchFamily="18" charset="0"/>
                <a:cs typeface="Times New Roman" panose="02020603050405020304" pitchFamily="18" charset="0"/>
              </a:rPr>
              <a:t>: Comparing two data sets reveals the mature of both samples. Declination strip 35 has a propensity to have a systemic velocity around 5,000 km/s. ALFALFA detections tend to be greater in systemic velocity which is suspected.</a:t>
            </a:r>
          </a:p>
        </p:txBody>
      </p:sp>
      <p:sp>
        <p:nvSpPr>
          <p:cNvPr id="38" name="TextBox 37">
            <a:extLst>
              <a:ext uri="{FF2B5EF4-FFF2-40B4-BE49-F238E27FC236}">
                <a16:creationId xmlns:a16="http://schemas.microsoft.com/office/drawing/2014/main" id="{C8C52674-F2E7-49D7-B850-7B0C8AB157C0}"/>
              </a:ext>
            </a:extLst>
          </p:cNvPr>
          <p:cNvSpPr txBox="1"/>
          <p:nvPr/>
        </p:nvSpPr>
        <p:spPr>
          <a:xfrm>
            <a:off x="32668524" y="27826158"/>
            <a:ext cx="4885224" cy="4247317"/>
          </a:xfrm>
          <a:prstGeom prst="rect">
            <a:avLst/>
          </a:prstGeom>
          <a:solidFill>
            <a:schemeClr val="bg1"/>
          </a:solidFill>
        </p:spPr>
        <p:txBody>
          <a:bodyPr wrap="square" rtlCol="0">
            <a:spAutoFit/>
          </a:bodyPr>
          <a:lstStyle/>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err="1">
                <a:latin typeface="Times New Roman" panose="02020603050405020304" pitchFamily="18" charset="0"/>
                <a:cs typeface="Times New Roman" panose="02020603050405020304" pitchFamily="18" charset="0"/>
              </a:rPr>
              <a:t>Dd</a:t>
            </a: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p:txBody>
      </p:sp>
      <p:sp>
        <p:nvSpPr>
          <p:cNvPr id="41" name="TextBox 40">
            <a:extLst>
              <a:ext uri="{FF2B5EF4-FFF2-40B4-BE49-F238E27FC236}">
                <a16:creationId xmlns:a16="http://schemas.microsoft.com/office/drawing/2014/main" id="{B97DE896-634C-4CC7-AD76-96549D67AEED}"/>
              </a:ext>
            </a:extLst>
          </p:cNvPr>
          <p:cNvSpPr txBox="1"/>
          <p:nvPr/>
        </p:nvSpPr>
        <p:spPr>
          <a:xfrm>
            <a:off x="32563787" y="22819882"/>
            <a:ext cx="4885224" cy="3785652"/>
          </a:xfrm>
          <a:prstGeom prst="rect">
            <a:avLst/>
          </a:prstGeom>
          <a:solidFill>
            <a:schemeClr val="bg1"/>
          </a:solidFill>
        </p:spPr>
        <p:txBody>
          <a:bodyPr wrap="square" rtlCol="0">
            <a:spAutoFit/>
          </a:bodyPr>
          <a:lstStyle/>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a:p>
            <a:r>
              <a:rPr lang="en-US" sz="3000" dirty="0">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6928</TotalTime>
  <Words>593</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MS PGothic</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184</cp:revision>
  <dcterms:created xsi:type="dcterms:W3CDTF">2016-12-22T16:59:19Z</dcterms:created>
  <dcterms:modified xsi:type="dcterms:W3CDTF">2017-12-21T02:29:48Z</dcterms:modified>
</cp:coreProperties>
</file>